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343" r:id="rId2"/>
    <p:sldId id="342" r:id="rId3"/>
    <p:sldId id="319" r:id="rId4"/>
    <p:sldId id="281" r:id="rId5"/>
    <p:sldId id="282" r:id="rId6"/>
    <p:sldId id="349" r:id="rId7"/>
    <p:sldId id="286" r:id="rId8"/>
    <p:sldId id="370" r:id="rId9"/>
    <p:sldId id="345" r:id="rId10"/>
    <p:sldId id="347" r:id="rId11"/>
    <p:sldId id="353" r:id="rId12"/>
    <p:sldId id="354" r:id="rId13"/>
    <p:sldId id="355" r:id="rId14"/>
    <p:sldId id="377" r:id="rId15"/>
    <p:sldId id="371" r:id="rId16"/>
    <p:sldId id="375" r:id="rId17"/>
    <p:sldId id="3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606F4"/>
    <a:srgbClr val="FFCCCC"/>
    <a:srgbClr val="FF9999"/>
    <a:srgbClr val="FF5050"/>
    <a:srgbClr val="0000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7" autoAdjust="0"/>
    <p:restoredTop sz="89789" autoAdjust="0"/>
  </p:normalViewPr>
  <p:slideViewPr>
    <p:cSldViewPr>
      <p:cViewPr varScale="1">
        <p:scale>
          <a:sx n="66" d="100"/>
          <a:sy n="6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6084C32-BD65-49C6-BCAE-75CF1F04622B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211A378-EBB7-4794-863B-9D40FE12B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9B119A6-A973-4AF5-A096-86CF9F5B0E4A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78276F0-A1BF-42FA-9F9A-ACEDA6DD3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A3E2CF-5A76-47BA-A511-8E4E389F2A2F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910A36-3AEB-462C-9686-B41CD92819C2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F8DDF4-8AA6-4DF2-BD60-A09C946CEB97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О проведении юбилейных мероприятий,</a:t>
            </a:r>
            <a:r>
              <a:rPr lang="ru-RU" baseline="0" dirty="0" smtClean="0"/>
              <a:t> посвященных 100-летию народного </a:t>
            </a:r>
            <a:r>
              <a:rPr lang="ru-RU" baseline="0" smtClean="0"/>
              <a:t>учителя СССР М.А.Алексеева</a:t>
            </a: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952B31-6220-4857-BC2C-0DD03108F4EE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276F0-A1BF-42FA-9F9A-ACEDA6DD308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9398-6B8A-4F3A-8222-6328DD1A4C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276F0-A1BF-42FA-9F9A-ACEDA6DD308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3B7D03-C8BF-42D8-BCBE-393293FBDE6F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D7F08A-1F1E-476A-AD53-C4D0FC26F6B4}" type="datetimeFigureOut">
              <a:rPr lang="ru-RU" smtClean="0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D710-406F-4937-A7EC-7C2FC79FD1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E2707-85EB-44F2-89B8-B2DA2174F720}" type="datetimeFigureOut">
              <a:rPr lang="ru-RU" smtClean="0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FB4CA-EC9C-409C-9521-B1404E0A61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0C19F-4CBA-4B80-8376-7F8E949A5230}" type="datetimeFigureOut">
              <a:rPr lang="ru-RU" smtClean="0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6FC5A-544A-4FC2-B7BB-D598E54DCB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52C52-EC5C-433D-BABC-3EE0875913C3}" type="datetimeFigureOut">
              <a:rPr lang="ru-RU" smtClean="0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23FDB-C5C8-4EF6-BE03-30771BA96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848A2-5B71-47A0-ACDD-68E3B04E1D28}" type="datetimeFigureOut">
              <a:rPr lang="ru-RU" smtClean="0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3FB96-AAD0-4723-BEFF-AC995FBD88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A58F06-1862-4CE6-A0CD-ED9ED926F86F}" type="datetimeFigureOut">
              <a:rPr lang="ru-RU" smtClean="0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EAF5-C6DF-4B44-BA3C-C159780F66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C625D7-AE7D-481F-B734-78838CFA5832}" type="datetimeFigureOut">
              <a:rPr lang="ru-RU" smtClean="0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867BD-455C-45EC-A935-6159B35F64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0E71E-C9EE-4511-B2D7-169998C5C02B}" type="datetimeFigureOut">
              <a:rPr lang="ru-RU" smtClean="0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110D5-A64A-42BE-97EA-42D24AAF4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F8AA1-0DCE-4C8A-82AD-111797E4E303}" type="datetimeFigureOut">
              <a:rPr lang="ru-RU" smtClean="0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BC8A-EC67-413B-89CB-7FB2C5A7D2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6A185-24F7-4F28-B775-AD684BC7BBC6}" type="datetimeFigureOut">
              <a:rPr lang="ru-RU" smtClean="0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2B05-39B2-4CC2-835C-0F275E6307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70C948-B0EA-4790-A321-06C6DEB4D0DD}" type="datetimeFigureOut">
              <a:rPr lang="ru-RU" smtClean="0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845BA-CBD4-4D01-A984-5940CAA3D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ADFA41-BE34-415F-860D-182CDD793C58}" type="datetimeFigureOut">
              <a:rPr lang="ru-RU" smtClean="0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B21EA5-1EA9-4D4A-8806-EB97970013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3568" y="1857364"/>
            <a:ext cx="8103274" cy="22197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РЕАЛИЗАЦИИ В РЕСПУБЛИКЕ САХА (ЯКУТИЯ) КОНЦЕПЦИИ РАЗВИТИЯ МАТЕМАТИЧЕСКОГО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В РФ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72074"/>
            <a:ext cx="9144000" cy="1500198"/>
          </a:xfrm>
        </p:spPr>
        <p:txBody>
          <a:bodyPr>
            <a:normAutofit fontScale="47500" lnSpcReduction="20000"/>
          </a:bodyPr>
          <a:lstStyle/>
          <a:p>
            <a:r>
              <a:rPr lang="ru-RU" sz="7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Егоров Владимир Анатольевич,  </a:t>
            </a:r>
          </a:p>
          <a:p>
            <a:r>
              <a:rPr lang="ru-RU" sz="7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ректор Малой академии наук РС(Я), </a:t>
            </a:r>
          </a:p>
          <a:p>
            <a:r>
              <a:rPr lang="ru-RU" sz="7000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к.ф.-м.н</a:t>
            </a:r>
            <a:r>
              <a:rPr lang="ru-RU" sz="7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доцент </a:t>
            </a:r>
          </a:p>
          <a:p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072198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88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149540" y="4345307"/>
          <a:ext cx="5786478" cy="194158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28760"/>
                <a:gridCol w="1428760"/>
                <a:gridCol w="1428760"/>
                <a:gridCol w="1500198"/>
              </a:tblGrid>
              <a:tr h="320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Коллективно-творческие дела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Общеинтеллектуальное развитие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курсы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Курсы по выбору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74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Психологический тренинг 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Письменная речь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Наглядная геометрия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 движения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Математические игры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Устная речь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Экспериментальная математика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"Ненаглядная" геометрия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Образовательно-познавательные экскурсии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Головоломки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Теория чисел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Исторические миниатюры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44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Деловая игра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Научные развлечения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Нестандартные задачи 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Оригамика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1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Спортивные игры</a:t>
                      </a:r>
                      <a:endParaRPr lang="ru-RU" sz="9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Шахматы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 на английском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Математическое моделирование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74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Дневник школы</a:t>
                      </a:r>
                      <a:endParaRPr lang="ru-RU" sz="9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 для всех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Робототехника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Математическая мастерская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74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Театральные постановки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Рисуем все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Занимательная математика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1414"/>
            <a:ext cx="928694" cy="113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8704" y="71414"/>
            <a:ext cx="4400552" cy="785818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 Республики Саха (Якутия)</a:t>
            </a:r>
            <a:br>
              <a:rPr lang="ru-RU" sz="1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Физико-математический форум «Ленский край»</a:t>
            </a:r>
            <a:br>
              <a:rPr lang="ru-RU" sz="1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с.Чапаево, Хангаласский улус</a:t>
            </a:r>
            <a:endParaRPr lang="ru-RU" sz="1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06698" y="2237801"/>
            <a:ext cx="4142011" cy="246215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lvl="0"/>
            <a:r>
              <a:rPr lang="en-US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смена (12-21 июня)  - 100 обучающихся</a:t>
            </a:r>
            <a:r>
              <a:rPr lang="en-US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en-US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48075" y="473910"/>
            <a:ext cx="4075822" cy="246215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lvl="0"/>
            <a:r>
              <a:rPr lang="en-US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смена (23 июня – 2 июля) - 100 обучающихся 8-11 </a:t>
            </a:r>
            <a:r>
              <a:rPr lang="ru-RU" sz="1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en-US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1092418"/>
            <a:ext cx="5000628" cy="984879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СТУПЕНЬКИ РОСТА</a:t>
            </a:r>
          </a:p>
          <a:p>
            <a:pPr algn="ctr"/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Летняя многопрофильная школа</a:t>
            </a:r>
            <a:endParaRPr lang="ru-RU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C:\Users\Юрий Администратор\Desktop\Фото к постеру\DSC013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215" y="6215056"/>
            <a:ext cx="934335" cy="642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Юрий Администратор\Desktop\Фото к постеру\DSC03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8092" y="6215516"/>
            <a:ext cx="964750" cy="64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5068178" y="680079"/>
            <a:ext cx="3361474" cy="230826"/>
          </a:xfrm>
          <a:prstGeom prst="rect">
            <a:avLst/>
          </a:prstGeom>
        </p:spPr>
        <p:txBody>
          <a:bodyPr wrap="square" lIns="91433" tIns="45717" rIns="91433" bIns="4571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Стажировка учителей профильных школ</a:t>
            </a:r>
            <a:endParaRPr lang="ru-RU" sz="9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Юрий Администратор\Desktop\Фото к постеру\cansat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3789" y="4345307"/>
            <a:ext cx="1423816" cy="107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Юрий Администратор\Desktop\Фото к постеру\DSCF74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1108" y="6215032"/>
            <a:ext cx="882357" cy="64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Users\Юрий Администратор\Desktop\Фото к постеру\DSC017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953" y="6215056"/>
            <a:ext cx="906065" cy="642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C:\Users\Юрий Администратор\Desktop\2015-01-14_12342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86776" y="0"/>
            <a:ext cx="857224" cy="86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5176043" y="153203"/>
            <a:ext cx="3063362" cy="369326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Регистрационный номер проекта №</a:t>
            </a:r>
            <a:r>
              <a:rPr lang="en-US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SP.15.067</a:t>
            </a:r>
            <a:endParaRPr lang="ru-RU" sz="9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143241" y="2637014"/>
          <a:ext cx="4357719" cy="165073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52573"/>
                <a:gridCol w="1452573"/>
                <a:gridCol w="1452573"/>
              </a:tblGrid>
              <a:tr h="478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Профильные школы:  математика, физика, химия, информатика                                                         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Образовательный космический спутник </a:t>
                      </a:r>
                      <a:r>
                        <a:rPr lang="en-US" sz="1000" b="1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CANSAT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Дистанционное зондирование Земли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4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Учебные занятия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Теоретическая подготовка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Олимпиады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Программирование </a:t>
                      </a:r>
                      <a:r>
                        <a:rPr lang="ru-RU" sz="9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ОКС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Проекты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2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Проектная</a:t>
                      </a:r>
                      <a:r>
                        <a:rPr lang="ru-RU" sz="900" b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 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Сборка  и запуск </a:t>
                      </a:r>
                      <a:r>
                        <a:rPr lang="ru-RU" sz="9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ОКС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Космические</a:t>
                      </a:r>
                      <a:r>
                        <a:rPr lang="ru-RU" sz="9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съемки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34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</a:t>
                      </a:r>
                      <a:r>
                        <a:rPr lang="ru-RU" sz="9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проектов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4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Актовые лекции </a:t>
                      </a:r>
                      <a:r>
                        <a:rPr lang="ru-RU" sz="9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ученых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4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Коллективно-творческие дела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4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Занятия по общеинтеллектуальному развитию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5143504" y="896001"/>
          <a:ext cx="3833858" cy="13163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16929"/>
                <a:gridCol w="1916929"/>
              </a:tblGrid>
              <a:tr h="161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Учебно-тренировочные сборы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Школа-семинар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26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Учебные занятия, </a:t>
                      </a:r>
                      <a:r>
                        <a:rPr lang="ru-RU" sz="9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семинары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6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Лабораторные работы, практикумы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6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Самостоятельная подготовка</a:t>
                      </a:r>
                      <a:r>
                        <a:rPr lang="ru-RU" sz="9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консультации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Отборочные олимпиады</a:t>
                      </a:r>
                      <a:endParaRPr lang="ru-RU" sz="9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работ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5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Международная олимпиада школьников "</a:t>
                      </a:r>
                      <a:r>
                        <a:rPr lang="ru-RU" sz="9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Туймаада</a:t>
                      </a:r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к участию </a:t>
                      </a:r>
                      <a:r>
                        <a:rPr lang="ru-RU" sz="9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 </a:t>
                      </a:r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9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сероссийских </a:t>
                      </a:r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конференциях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59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Актовые лекции ученых, посещение лаборатории ШАЛ </a:t>
                      </a:r>
                      <a:endParaRPr lang="ru-RU" sz="900" b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Института космофизики и аэрономии </a:t>
                      </a:r>
                      <a:r>
                        <a:rPr lang="ru-RU" sz="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 РАН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s://encrypted-tbn2.gstatic.com/images?q=tbn:ANd9GcSK1wtS7m8RtgCLW85HqN16HxARtNATks3Vq52xVRHjbUfCxL0qO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5027" y="5427227"/>
            <a:ext cx="1285884" cy="1430773"/>
          </a:xfrm>
          <a:prstGeom prst="rect">
            <a:avLst/>
          </a:prstGeom>
          <a:noFill/>
        </p:spPr>
      </p:pic>
      <p:pic>
        <p:nvPicPr>
          <p:cNvPr id="2052" name="Picture 4" descr="http://travelel.ru/wp-content/uploads/2011/08/%D0%A4%D0%BB%D0%B0%D0%B3-%D0%AF%D0%BA%D1%83%D1%82%D0%B8%D0%B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37524" y="5536506"/>
            <a:ext cx="842784" cy="421393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7088407" y="5867433"/>
            <a:ext cx="1057076" cy="2308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900" dirty="0" smtClean="0"/>
              <a:t> </a:t>
            </a: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</a:rPr>
              <a:t>3,1 млн. кв. км</a:t>
            </a:r>
            <a:endParaRPr lang="ru-RU" sz="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90194" y="6384090"/>
            <a:ext cx="711908" cy="22389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</a:rPr>
              <a:t>с. Чапаево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37" name="Блок-схема: узел 36"/>
          <p:cNvSpPr/>
          <p:nvPr/>
        </p:nvSpPr>
        <p:spPr>
          <a:xfrm>
            <a:off x="7656935" y="6406997"/>
            <a:ext cx="21573" cy="22908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://www.sakha.gov.ru/sites/default/files/561/images/%D0%93%D0%B5%D1%80%D0%B1%20%D0%A0%D0%A1(%D0%AF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60978" y="5513598"/>
            <a:ext cx="453032" cy="481061"/>
          </a:xfrm>
          <a:prstGeom prst="rect">
            <a:avLst/>
          </a:prstGeom>
          <a:noFill/>
        </p:spPr>
      </p:pic>
      <p:pic>
        <p:nvPicPr>
          <p:cNvPr id="38" name="Picture 2" descr="http://www.forum-oktem.ru/img/forumbi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343" y="2100355"/>
            <a:ext cx="2997173" cy="177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87187" y="4345307"/>
            <a:ext cx="1545121" cy="106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 descr="C:\Users\Юрий Администратор\Desktop\Фото к постеру\DSC_055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7774" y="6223197"/>
            <a:ext cx="949211" cy="6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Прямоугольник 39"/>
          <p:cNvSpPr/>
          <p:nvPr/>
        </p:nvSpPr>
        <p:spPr>
          <a:xfrm>
            <a:off x="3106699" y="2421062"/>
            <a:ext cx="3688978" cy="230826"/>
          </a:xfrm>
          <a:prstGeom prst="rect">
            <a:avLst/>
          </a:prstGeom>
        </p:spPr>
        <p:txBody>
          <a:bodyPr wrap="square" lIns="91433" tIns="45717" rIns="91433" bIns="4571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Стажировка учителей профильных школ</a:t>
            </a:r>
            <a:endParaRPr lang="ru-RU" sz="9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6395" y="4116230"/>
            <a:ext cx="3041789" cy="246215"/>
          </a:xfrm>
          <a:prstGeom prst="rect">
            <a:avLst/>
          </a:prstGeom>
        </p:spPr>
        <p:txBody>
          <a:bodyPr wrap="square" lIns="91433" tIns="45717" rIns="91433" bIns="4571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Стажировка учителей школ</a:t>
            </a:r>
            <a:endParaRPr lang="ru-RU" sz="10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822" y="3910061"/>
            <a:ext cx="3702394" cy="246215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lvl="0"/>
            <a:r>
              <a:rPr lang="en-US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смена </a:t>
            </a:r>
            <a:r>
              <a:rPr lang="en-US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1-10 июня)  - 100 обучающихся </a:t>
            </a:r>
            <a:r>
              <a:rPr lang="en-US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ru-RU" sz="1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en-US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http://forum-oktem.ru/dzz/img/alisaantennasmal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13789" y="2260709"/>
            <a:ext cx="1402243" cy="201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F:\Комп на Форуме\Капсула\Администрация\ЮБИЛЕЙНЫЕ МЕРОПРИЯТИЯ 2014\фото баннер\Отобранные\IMG_8158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0319" y="6223736"/>
            <a:ext cx="895964" cy="63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Институт мерзлотоведения им. И.И.Мельникова СО РАН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88394" y="6131903"/>
            <a:ext cx="927638" cy="73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11636" y="6217627"/>
            <a:ext cx="895964" cy="63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3999" cy="676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073"/>
                <a:gridCol w="3419707"/>
                <a:gridCol w="1932878"/>
                <a:gridCol w="1338146"/>
                <a:gridCol w="1784195"/>
              </a:tblGrid>
              <a:tr h="32295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Преподаватель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Город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1920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Месяц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053">
                <a:tc>
                  <a:txBody>
                    <a:bodyPr/>
                    <a:lstStyle/>
                    <a:p>
                      <a:pPr marL="26988" indent="1492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Кожевников Павел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Александрович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Москва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1920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март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8-11</a:t>
                      </a:r>
                    </a:p>
                  </a:txBody>
                  <a:tcPr marL="68580" marR="68580" marT="0" marB="0"/>
                </a:tc>
              </a:tr>
              <a:tr h="666053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Иванов Григорий Михайлович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Москва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июнь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5-8</a:t>
                      </a:r>
                    </a:p>
                  </a:txBody>
                  <a:tcPr marL="68580" marR="68580" marT="0" marB="0"/>
                </a:tc>
              </a:tr>
              <a:tr h="666053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Иванов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Михаил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Анатольевич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1920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июль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8-11</a:t>
                      </a:r>
                    </a:p>
                  </a:txBody>
                  <a:tcPr marL="68580" marR="68580" marT="0" marB="0"/>
                </a:tc>
              </a:tr>
              <a:tr h="666053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Голованов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Александр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Сергеевич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5113" indent="-176213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1920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июль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5-6</a:t>
                      </a:r>
                    </a:p>
                  </a:txBody>
                  <a:tcPr marL="68580" marR="68580" marT="0" marB="0"/>
                </a:tc>
              </a:tr>
              <a:tr h="666053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Гаврилюк </a:t>
                      </a:r>
                      <a:r>
                        <a:rPr lang="ru-RU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Андрей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Александрович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Москва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1920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июль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6-7</a:t>
                      </a:r>
                    </a:p>
                  </a:txBody>
                  <a:tcPr marL="68580" marR="68580" marT="0" marB="0"/>
                </a:tc>
              </a:tr>
              <a:tr h="666053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Пономарев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Алексей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Александрович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Москва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1920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август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8-10</a:t>
                      </a:r>
                    </a:p>
                  </a:txBody>
                  <a:tcPr marL="68580" marR="68580" marT="0" marB="0"/>
                </a:tc>
              </a:tr>
              <a:tr h="666053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Calibri"/>
                          <a:ea typeface="Calibri"/>
                          <a:cs typeface="Times New Roman"/>
                        </a:rPr>
                        <a:t>Пузаренко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Вадим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Григорьевич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19208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Новосибирск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1920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август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8-10</a:t>
                      </a:r>
                    </a:p>
                  </a:txBody>
                  <a:tcPr marL="68580" marR="68580" marT="0" marB="0"/>
                </a:tc>
              </a:tr>
              <a:tr h="322958">
                <a:tc>
                  <a:txBody>
                    <a:bodyPr/>
                    <a:lstStyle/>
                    <a:p>
                      <a:pPr marL="457200" indent="-2809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Сгибнев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Алексей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Иванович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Москва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1920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август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7-8</a:t>
                      </a:r>
                    </a:p>
                  </a:txBody>
                  <a:tcPr marL="68580" marR="68580" marT="0" marB="0"/>
                </a:tc>
              </a:tr>
              <a:tr h="666053">
                <a:tc>
                  <a:txBody>
                    <a:bodyPr/>
                    <a:lstStyle/>
                    <a:p>
                      <a:pPr marL="457200" indent="-2809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Нетрусова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 Наталья Михайловна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Москва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1920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7-8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054">
                <a:tc>
                  <a:txBody>
                    <a:bodyPr/>
                    <a:lstStyle/>
                    <a:p>
                      <a:pPr marL="457200" indent="-2809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10.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Мороз Нина Анатольевна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Москва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1920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7-8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Выездные школы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7786742" cy="4525963"/>
          </a:xfrm>
        </p:spPr>
        <p:txBody>
          <a:bodyPr>
            <a:normAutofit/>
          </a:bodyPr>
          <a:lstStyle/>
          <a:p>
            <a:pPr algn="just"/>
            <a:r>
              <a:rPr lang="ru-RU" sz="5400" dirty="0" smtClean="0"/>
              <a:t>Летние школы МГУ, НГУ, «Интеллектуал», Киров,</a:t>
            </a:r>
          </a:p>
          <a:p>
            <a:pPr>
              <a:buNone/>
            </a:pPr>
            <a:r>
              <a:rPr lang="ru-RU" sz="5400" dirty="0" smtClean="0"/>
              <a:t>С-Петербург, Казань,</a:t>
            </a:r>
          </a:p>
          <a:p>
            <a:r>
              <a:rPr lang="ru-RU" sz="5400" dirty="0" smtClean="0"/>
              <a:t>«Сириус» (Сочи)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Выездные конкурсные мероприятия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143932" cy="5500726"/>
          </a:xfrm>
        </p:spPr>
        <p:txBody>
          <a:bodyPr>
            <a:normAutofit fontScale="85000" lnSpcReduction="20000"/>
          </a:bodyPr>
          <a:lstStyle/>
          <a:p>
            <a:r>
              <a:rPr lang="ru-RU" sz="5200" dirty="0" smtClean="0"/>
              <a:t>УТЮМ</a:t>
            </a:r>
          </a:p>
          <a:p>
            <a:r>
              <a:rPr lang="ru-RU" sz="5200" dirty="0" smtClean="0"/>
              <a:t>Турнир Колмогорова</a:t>
            </a:r>
          </a:p>
          <a:p>
            <a:r>
              <a:rPr lang="ru-RU" sz="5200" dirty="0" smtClean="0"/>
              <a:t>Турнир им. </a:t>
            </a:r>
            <a:r>
              <a:rPr lang="ru-RU" sz="5200" dirty="0" err="1" smtClean="0"/>
              <a:t>Саввина</a:t>
            </a:r>
            <a:endParaRPr lang="ru-RU" sz="5200" dirty="0" smtClean="0"/>
          </a:p>
          <a:p>
            <a:r>
              <a:rPr lang="ru-RU" sz="5200" dirty="0" smtClean="0"/>
              <a:t>Мат. многоборье</a:t>
            </a:r>
          </a:p>
          <a:p>
            <a:r>
              <a:rPr lang="ru-RU" sz="5200" dirty="0" err="1" smtClean="0"/>
              <a:t>Колмогоровские</a:t>
            </a:r>
            <a:r>
              <a:rPr lang="ru-RU" sz="5200" dirty="0" smtClean="0"/>
              <a:t> чтения</a:t>
            </a:r>
          </a:p>
          <a:p>
            <a:r>
              <a:rPr lang="ru-RU" sz="5200" dirty="0" smtClean="0"/>
              <a:t>Олимпиада им. </a:t>
            </a:r>
            <a:r>
              <a:rPr lang="ru-RU" sz="5200" dirty="0" err="1" smtClean="0"/>
              <a:t>Сатпаева</a:t>
            </a:r>
            <a:endParaRPr lang="ru-RU" sz="5200" dirty="0" smtClean="0"/>
          </a:p>
          <a:p>
            <a:r>
              <a:rPr lang="ru-RU" sz="5200" dirty="0" smtClean="0"/>
              <a:t>Олимпиада им. Эйлера</a:t>
            </a:r>
          </a:p>
          <a:p>
            <a:r>
              <a:rPr lang="ru-RU" sz="5200" dirty="0" smtClean="0"/>
              <a:t>Олимпиада им. </a:t>
            </a:r>
            <a:r>
              <a:rPr lang="ru-RU" sz="5200" dirty="0" err="1" smtClean="0"/>
              <a:t>Жаутыкова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57313" y="1571625"/>
            <a:ext cx="77866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/>
              <a:t>		</a:t>
            </a:r>
          </a:p>
          <a:p>
            <a:pPr>
              <a:lnSpc>
                <a:spcPct val="150000"/>
              </a:lnSpc>
            </a:pPr>
            <a:endParaRPr lang="ru-RU" sz="2000"/>
          </a:p>
          <a:p>
            <a:pPr>
              <a:lnSpc>
                <a:spcPct val="150000"/>
              </a:lnSpc>
            </a:pPr>
            <a:r>
              <a:rPr lang="ru-RU" sz="2000"/>
              <a:t>		</a:t>
            </a:r>
          </a:p>
          <a:p>
            <a:pPr>
              <a:lnSpc>
                <a:spcPct val="150000"/>
              </a:lnSpc>
            </a:pPr>
            <a:r>
              <a:rPr lang="ru-RU" sz="2000"/>
              <a:t>		</a:t>
            </a:r>
          </a:p>
          <a:p>
            <a:pPr>
              <a:lnSpc>
                <a:spcPct val="150000"/>
              </a:lnSpc>
            </a:pPr>
            <a:r>
              <a:rPr lang="ru-RU" sz="2000"/>
              <a:t>	 	 	</a:t>
            </a:r>
          </a:p>
          <a:p>
            <a:pPr>
              <a:lnSpc>
                <a:spcPct val="150000"/>
              </a:lnSpc>
            </a:pPr>
            <a:r>
              <a:rPr lang="ru-RU" sz="2000"/>
              <a:t>	      	 	</a:t>
            </a:r>
          </a:p>
          <a:p>
            <a:pPr>
              <a:lnSpc>
                <a:spcPct val="150000"/>
              </a:lnSpc>
            </a:pPr>
            <a:r>
              <a:rPr lang="ru-RU" sz="2000"/>
              <a:t>	 	 	</a:t>
            </a:r>
          </a:p>
          <a:p>
            <a:pPr>
              <a:lnSpc>
                <a:spcPct val="150000"/>
              </a:lnSpc>
            </a:pPr>
            <a:r>
              <a:rPr lang="ru-RU" sz="2000"/>
              <a:t>	 	 	</a:t>
            </a:r>
          </a:p>
          <a:p>
            <a:pPr>
              <a:lnSpc>
                <a:spcPct val="150000"/>
              </a:lnSpc>
            </a:pPr>
            <a:r>
              <a:rPr lang="ru-RU" sz="2000"/>
              <a:t>	</a:t>
            </a:r>
            <a:r>
              <a:rPr lang="ru-RU" sz="2000">
                <a:solidFill>
                  <a:srgbClr val="FF0000"/>
                </a:solidFill>
              </a:rPr>
              <a:t>	 </a:t>
            </a:r>
            <a:r>
              <a:rPr lang="ru-RU" sz="2000"/>
              <a:t>	</a:t>
            </a:r>
          </a:p>
          <a:p>
            <a:pPr>
              <a:lnSpc>
                <a:spcPct val="150000"/>
              </a:lnSpc>
            </a:pPr>
            <a:r>
              <a:rPr lang="ru-RU" sz="2000"/>
              <a:t>		</a:t>
            </a:r>
          </a:p>
        </p:txBody>
      </p:sp>
      <p:sp>
        <p:nvSpPr>
          <p:cNvPr id="15364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/>
              <a:t>Международная олимпиада</a:t>
            </a:r>
            <a:br>
              <a:rPr lang="ru-RU" sz="3200" b="1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Туймаада</a:t>
            </a:r>
            <a:r>
              <a:rPr lang="ru-RU" sz="3200" b="1" dirty="0" smtClean="0"/>
              <a:t>»</a:t>
            </a:r>
            <a:br>
              <a:rPr lang="ru-RU" sz="3200" b="1" dirty="0" smtClean="0"/>
            </a:br>
            <a:r>
              <a:rPr lang="ru-RU" sz="3200" b="1" dirty="0" smtClean="0"/>
              <a:t>по математике, физике, химии и информатике</a:t>
            </a:r>
            <a:endParaRPr lang="ru-RU" sz="3200" b="1" dirty="0" smtClean="0"/>
          </a:p>
        </p:txBody>
      </p:sp>
      <p:pic>
        <p:nvPicPr>
          <p:cNvPr id="15366" name="Picture 2" descr="C:\Users\user\Desktop\Конференция 11-13 ноября\К докладу\Туймаа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886" y="1643050"/>
            <a:ext cx="9321133" cy="436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2865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Проводится с 1994 г. (2015 г. – 203 участника)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ДЛЯ СЪЕЗДА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Autofit/>
          </a:bodyPr>
          <a:lstStyle/>
          <a:p>
            <a:r>
              <a:rPr lang="ru-RU" sz="4800" dirty="0" smtClean="0"/>
              <a:t>1. Всероссийская конференция по проблемам математического образования (март 2016 г.)</a:t>
            </a:r>
          </a:p>
          <a:p>
            <a:r>
              <a:rPr lang="ru-RU" sz="4800" dirty="0" smtClean="0"/>
              <a:t>2. Международная математическая  олимпиада (Россия, 2020 г.)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O-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7069" y="2428868"/>
            <a:ext cx="7874013" cy="4429132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Концепции: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вывести российское математическое образование на лидирующее положение в мире.</a:t>
            </a:r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IMO-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44" y="1928802"/>
            <a:ext cx="8763020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1\Desktop\Международная матолимпиада\фото Якутск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4786322"/>
            <a:ext cx="67151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XXI</a:t>
            </a:r>
            <a:r>
              <a:rPr lang="en-US" sz="4400" dirty="0" smtClean="0"/>
              <a:t>II</a:t>
            </a:r>
            <a:r>
              <a:rPr lang="en-US" sz="4400" dirty="0" smtClean="0"/>
              <a:t> </a:t>
            </a:r>
            <a:r>
              <a:rPr lang="ru-RU" sz="4400" dirty="0" smtClean="0"/>
              <a:t>Международная олимпиада «</a:t>
            </a:r>
            <a:r>
              <a:rPr lang="ru-RU" sz="4400" dirty="0" err="1" smtClean="0"/>
              <a:t>Туймаада</a:t>
            </a:r>
            <a:r>
              <a:rPr lang="ru-RU" sz="4400" dirty="0" smtClean="0"/>
              <a:t>»</a:t>
            </a:r>
          </a:p>
          <a:p>
            <a:pPr algn="ctr"/>
            <a:r>
              <a:rPr lang="ru-RU" sz="4400" dirty="0" smtClean="0"/>
              <a:t>15-22 июля 2016 г.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2011596" cy="303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2357454" cy="343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142984"/>
            <a:ext cx="1928826" cy="255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357694"/>
            <a:ext cx="1285883" cy="19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581128"/>
            <a:ext cx="1181102" cy="17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3310" y="4643446"/>
            <a:ext cx="1353156" cy="163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4044" y="4643446"/>
            <a:ext cx="1373108" cy="165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0"/>
            <a:ext cx="857256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 международной математической олимпиады школьников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IMO)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1357313" y="1571625"/>
            <a:ext cx="77866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/>
              <a:t>		</a:t>
            </a:r>
          </a:p>
          <a:p>
            <a:pPr>
              <a:lnSpc>
                <a:spcPct val="150000"/>
              </a:lnSpc>
            </a:pPr>
            <a:endParaRPr lang="ru-RU" sz="2000"/>
          </a:p>
          <a:p>
            <a:pPr>
              <a:lnSpc>
                <a:spcPct val="150000"/>
              </a:lnSpc>
            </a:pPr>
            <a:r>
              <a:rPr lang="ru-RU" sz="2000"/>
              <a:t>		</a:t>
            </a:r>
          </a:p>
          <a:p>
            <a:pPr>
              <a:lnSpc>
                <a:spcPct val="150000"/>
              </a:lnSpc>
            </a:pPr>
            <a:r>
              <a:rPr lang="ru-RU" sz="2000"/>
              <a:t>		</a:t>
            </a:r>
          </a:p>
          <a:p>
            <a:pPr>
              <a:lnSpc>
                <a:spcPct val="150000"/>
              </a:lnSpc>
            </a:pPr>
            <a:r>
              <a:rPr lang="ru-RU" sz="2000"/>
              <a:t>	 	 	</a:t>
            </a:r>
          </a:p>
          <a:p>
            <a:pPr>
              <a:lnSpc>
                <a:spcPct val="150000"/>
              </a:lnSpc>
            </a:pPr>
            <a:r>
              <a:rPr lang="ru-RU" sz="2000"/>
              <a:t>	      	 	</a:t>
            </a:r>
          </a:p>
          <a:p>
            <a:pPr>
              <a:lnSpc>
                <a:spcPct val="150000"/>
              </a:lnSpc>
            </a:pPr>
            <a:r>
              <a:rPr lang="ru-RU" sz="2000"/>
              <a:t>	 	 	</a:t>
            </a:r>
          </a:p>
          <a:p>
            <a:pPr>
              <a:lnSpc>
                <a:spcPct val="150000"/>
              </a:lnSpc>
            </a:pPr>
            <a:r>
              <a:rPr lang="ru-RU" sz="2000"/>
              <a:t>	 	 	</a:t>
            </a:r>
          </a:p>
          <a:p>
            <a:pPr>
              <a:lnSpc>
                <a:spcPct val="150000"/>
              </a:lnSpc>
            </a:pPr>
            <a:r>
              <a:rPr lang="ru-RU" sz="2000"/>
              <a:t>	</a:t>
            </a:r>
            <a:r>
              <a:rPr lang="ru-RU" sz="2000">
                <a:solidFill>
                  <a:srgbClr val="FF0000"/>
                </a:solidFill>
              </a:rPr>
              <a:t>	 </a:t>
            </a:r>
            <a:r>
              <a:rPr lang="ru-RU" sz="2000"/>
              <a:t>	</a:t>
            </a:r>
          </a:p>
          <a:p>
            <a:pPr>
              <a:lnSpc>
                <a:spcPct val="150000"/>
              </a:lnSpc>
            </a:pPr>
            <a:r>
              <a:rPr lang="ru-RU" sz="2000"/>
              <a:t>	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428736"/>
          <a:ext cx="8572560" cy="49301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8760"/>
                <a:gridCol w="2428893"/>
                <a:gridCol w="2500329"/>
                <a:gridCol w="2214578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Первое место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Второе место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Третье место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Южная Корея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Тайвань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Южная Корея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Южная Корея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Китай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Сингапур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Япония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Россия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Россия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Вьетнам и Южная Корея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 международного тестирования школьников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TIMSS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53975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Trends in Mathematics and Science Study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математике в 2011 г.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71604" y="1005840"/>
          <a:ext cx="5715039" cy="5852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57322"/>
                <a:gridCol w="2452704"/>
                <a:gridCol w="1905013"/>
              </a:tblGrid>
              <a:tr h="3568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46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Сингапур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46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Южная Корея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46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Гонконг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586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46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Тайвань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585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46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Япония	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570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46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Бельгия (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фл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537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46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Нидерланды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536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46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Эстония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531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46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Венгрия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529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46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Малайзия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508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46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Латвия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508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46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Россия 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508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214290"/>
            <a:ext cx="878687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 международного тестирования школьников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International Student Assessment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285860"/>
            <a:ext cx="671517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Результаты стран </a:t>
            </a:r>
            <a:r>
              <a:rPr lang="ru-RU" sz="2800" b="1" dirty="0" smtClean="0">
                <a:solidFill>
                  <a:schemeClr val="bg1"/>
                </a:solidFill>
              </a:rPr>
              <a:t>по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математической </a:t>
            </a:r>
            <a:r>
              <a:rPr lang="ru-RU" sz="2800" b="1" dirty="0">
                <a:solidFill>
                  <a:schemeClr val="bg1"/>
                </a:solidFill>
              </a:rPr>
              <a:t>грамотности в 2011 г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en-US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2357430"/>
          <a:ext cx="8072495" cy="42518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55345"/>
                <a:gridCol w="2408575"/>
                <a:gridCol w="2408575"/>
              </a:tblGrid>
              <a:tr h="314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	Страна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424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Шанхай (Китай) 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613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32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Сингапур</a:t>
                      </a: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 	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573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32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Гонконг (Китай)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561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32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Тайвань 	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662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Республика Корея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554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86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Макао (Китай) 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538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6-8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32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32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482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31-39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развития математического образования: </a:t>
            </a: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мотивационные </a:t>
            </a:r>
            <a:b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содержательного характера </a:t>
            </a:r>
            <a:b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кадровые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3429000"/>
            <a:ext cx="8643998" cy="34163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2014 - План мероприятий по реализации Концепции развития математического образования в РФ в РС(Я) </a:t>
            </a: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– Распоряжение о проведении юбилейных мероприятий, посвященных 100-летию М.А. Алексеева</a:t>
            </a: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2015 - План мероприятий, посвященных 55-летию физико-математического движения в Республике Саха (Якутия)</a:t>
            </a: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2015 -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мероприятий по повышению качества образования по предметам естественно-математического цикла в общеобразовательных организациях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РС(Я)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0"/>
            <a:ext cx="8429684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Меры для совершенствования государственной политики в области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математического образования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00174"/>
            <a:ext cx="91440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539750" algn="l"/>
              </a:tabLst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2013 - Концепция развития математического образования в РФ</a:t>
            </a:r>
          </a:p>
          <a:p>
            <a:pPr algn="just">
              <a:tabLst>
                <a:tab pos="539750" algn="l"/>
              </a:tabLst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2014 - План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 по реализации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Концепции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071538" y="928670"/>
            <a:ext cx="635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2500298" y="2857496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Республика Саха (Якутия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Реализаторы</a:t>
            </a:r>
            <a:r>
              <a:rPr lang="ru-RU" dirty="0" smtClean="0"/>
              <a:t> Плана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0063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Институт развития образования и повышения квалификации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Малая академия наук РС(Я)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(Физико-математический форум «Ленский край» )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Северо-Восточный федеральный университет: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Научно-исследовательский институт математики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Институт математики и информатики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Педагогический институт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Факультет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довузовского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образования и профориентации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43971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687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386"/>
                <a:gridCol w="4763308"/>
                <a:gridCol w="2357454"/>
                <a:gridCol w="1285852"/>
              </a:tblGrid>
              <a:tr h="35691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1920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Месяц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445">
                <a:tc>
                  <a:txBody>
                    <a:bodyPr/>
                    <a:lstStyle/>
                    <a:p>
                      <a:pPr marL="26988" indent="1492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Зимняя школа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6-7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612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3683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+mn-lt"/>
                          <a:ea typeface="Calibri"/>
                          <a:cs typeface="Times New Roman"/>
                        </a:rPr>
                        <a:t>Олимпиада Эйлера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7-8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779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8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Региональная олимпиада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621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8-11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508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8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УТС для сборной РС(Я)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март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8-11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37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Комплексная олимпиада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7-8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Вступит. экзамены</a:t>
                      </a:r>
                      <a:r>
                        <a:rPr lang="ru-RU" sz="2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в СУНЦ МГУ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latin typeface="Calibri"/>
                          <a:ea typeface="Calibri"/>
                          <a:cs typeface="Times New Roman"/>
                        </a:rPr>
                        <a:t>9-10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404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8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«Мудрая сова»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апрель-май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5-6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133">
                <a:tc>
                  <a:txBody>
                    <a:bodyPr/>
                    <a:lstStyle/>
                    <a:p>
                      <a:pPr marL="457200" indent="-2809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8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«Ступеньки роста»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июнь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5-8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862">
                <a:tc>
                  <a:txBody>
                    <a:bodyPr/>
                    <a:lstStyle/>
                    <a:p>
                      <a:pPr marL="457200" indent="-2809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8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Calibri"/>
                          <a:cs typeface="Times New Roman"/>
                        </a:rPr>
                        <a:t>УТС для сборной РС(Я)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июнь-июль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8-11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520">
                <a:tc>
                  <a:txBody>
                    <a:bodyPr/>
                    <a:lstStyle/>
                    <a:p>
                      <a:pPr marL="457200" indent="-2809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10.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8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Школа Голованова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июль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5-6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9687">
                <a:tc>
                  <a:txBody>
                    <a:bodyPr/>
                    <a:lstStyle/>
                    <a:p>
                      <a:pPr marL="457200" indent="-2809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8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Морская школа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июль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6-7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416">
                <a:tc>
                  <a:txBody>
                    <a:bodyPr/>
                    <a:lstStyle/>
                    <a:p>
                      <a:pPr marL="457200" indent="-2809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12.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3683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+mn-lt"/>
                          <a:ea typeface="Calibri"/>
                          <a:cs typeface="Times New Roman"/>
                        </a:rPr>
                        <a:t>Школа для 5-6 классов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июль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5-6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145">
                <a:tc>
                  <a:txBody>
                    <a:bodyPr/>
                    <a:lstStyle/>
                    <a:p>
                      <a:pPr marL="457200" indent="-2809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13.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8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Школа СУНЦ МГУ и НГУ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июль-август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8-10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312">
                <a:tc>
                  <a:txBody>
                    <a:bodyPr/>
                    <a:lstStyle/>
                    <a:p>
                      <a:pPr marL="457200" indent="-2809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14.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8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Школа «Интеллектуал»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7-8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503">
                <a:tc>
                  <a:txBody>
                    <a:bodyPr/>
                    <a:lstStyle/>
                    <a:p>
                      <a:pPr marL="0" indent="176213" algn="ctr"/>
                      <a:r>
                        <a:rPr lang="ru-RU" sz="2400" b="1" dirty="0" smtClean="0"/>
                        <a:t>15.</a:t>
                      </a:r>
                      <a:endParaRPr lang="ru-RU" sz="24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368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Школа для 5-6 классов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5-6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4306</TotalTime>
  <Words>909</Words>
  <Application>Microsoft Office PowerPoint</Application>
  <PresentationFormat>On-screen Show (4:3)</PresentationFormat>
  <Paragraphs>375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Тема Office</vt:lpstr>
      <vt:lpstr>ПЛАН РЕАЛИЗАЦИИ В РЕСПУБЛИКЕ САХА (ЯКУТИЯ) КОНЦЕПЦИИ РАЗВИТИЯ МАТЕМАТИЧЕСКОГО ОБРАЗОВАНИЯ В РФ</vt:lpstr>
      <vt:lpstr>Slide 2</vt:lpstr>
      <vt:lpstr>Slide 3</vt:lpstr>
      <vt:lpstr>Slide 4</vt:lpstr>
      <vt:lpstr>Slide 5</vt:lpstr>
      <vt:lpstr>Slide 6</vt:lpstr>
      <vt:lpstr>Slide 7</vt:lpstr>
      <vt:lpstr>Реализаторы Плана</vt:lpstr>
      <vt:lpstr>Slide 9</vt:lpstr>
      <vt:lpstr>Министерство образования Республики Саха (Якутия) Физико-математический форум «Ленский край» с.Чапаево, Хангаласский улус</vt:lpstr>
      <vt:lpstr>Slide 11</vt:lpstr>
      <vt:lpstr>Выездные школы</vt:lpstr>
      <vt:lpstr>Выездные конкурсные мероприятия</vt:lpstr>
      <vt:lpstr>Международная олимпиада «Туймаада» по математике, физике, химии и информатике</vt:lpstr>
      <vt:lpstr>ПРЕДЛОЖЕНИЯ ДЛЯ СЪЕЗДА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Valued eMachines Customer</cp:lastModifiedBy>
  <cp:revision>421</cp:revision>
  <dcterms:created xsi:type="dcterms:W3CDTF">2014-05-29T08:42:54Z</dcterms:created>
  <dcterms:modified xsi:type="dcterms:W3CDTF">2015-11-18T01:00:26Z</dcterms:modified>
</cp:coreProperties>
</file>